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256" r:id="rId2"/>
    <p:sldId id="272" r:id="rId3"/>
    <p:sldId id="257" r:id="rId4"/>
    <p:sldId id="258" r:id="rId5"/>
    <p:sldId id="259" r:id="rId6"/>
    <p:sldId id="273" r:id="rId7"/>
    <p:sldId id="271" r:id="rId8"/>
    <p:sldId id="260" r:id="rId9"/>
    <p:sldId id="274" r:id="rId10"/>
    <p:sldId id="263"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4767" autoAdjust="0"/>
  </p:normalViewPr>
  <p:slideViewPr>
    <p:cSldViewPr snapToGrid="0" snapToObjects="1">
      <p:cViewPr varScale="1">
        <p:scale>
          <a:sx n="97" d="100"/>
          <a:sy n="97" d="100"/>
        </p:scale>
        <p:origin x="10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g>
</file>

<file path=ppt/media/image11.jpg>
</file>

<file path=ppt/media/image12.png>
</file>

<file path=ppt/media/image13.jpg>
</file>

<file path=ppt/media/image14.png>
</file>

<file path=ppt/media/image15.PNG>
</file>

<file path=ppt/media/image16.gif>
</file>

<file path=ppt/media/image17.png>
</file>

<file path=ppt/media/image18.png>
</file>

<file path=ppt/media/image19.jpg>
</file>

<file path=ppt/media/image2.png>
</file>

<file path=ppt/media/image20.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1DA7A1-80D9-4F68-83EB-0B19D97AC193}" type="datetimeFigureOut">
              <a:rPr lang="en-GB" smtClean="0"/>
              <a:t>18/06/2019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4E0735-A2C0-4A45-BBE2-5A1161DBFD01}" type="slidenum">
              <a:rPr lang="en-GB" smtClean="0"/>
              <a:t>‹#›</a:t>
            </a:fld>
            <a:endParaRPr lang="en-GB"/>
          </a:p>
        </p:txBody>
      </p:sp>
    </p:spTree>
    <p:extLst>
      <p:ext uri="{BB962C8B-B14F-4D97-AF65-F5344CB8AC3E}">
        <p14:creationId xmlns:p14="http://schemas.microsoft.com/office/powerpoint/2010/main" val="8639827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 were producing</a:t>
            </a:r>
            <a:r>
              <a:rPr lang="en-GB" baseline="0" dirty="0" smtClean="0"/>
              <a:t> lots more data than ever before, but it isn’t very useful to us in terms of ABMs as ABM’s have a drawback:</a:t>
            </a:r>
          </a:p>
          <a:p>
            <a:endParaRPr lang="en-GB" baseline="0" dirty="0" smtClean="0"/>
          </a:p>
          <a:p>
            <a:r>
              <a:rPr lang="en-GB" baseline="0" dirty="0" smtClean="0"/>
              <a:t>ABMs can only be trained once (calibrated) on historical data. This means models diverge from reality quickly over time.</a:t>
            </a:r>
            <a:endParaRPr lang="en-GB" dirty="0"/>
          </a:p>
        </p:txBody>
      </p:sp>
      <p:sp>
        <p:nvSpPr>
          <p:cNvPr id="4" name="Slide Number Placeholder 3"/>
          <p:cNvSpPr>
            <a:spLocks noGrp="1"/>
          </p:cNvSpPr>
          <p:nvPr>
            <p:ph type="sldNum" sz="quarter" idx="10"/>
          </p:nvPr>
        </p:nvSpPr>
        <p:spPr/>
        <p:txBody>
          <a:bodyPr/>
          <a:lstStyle/>
          <a:p>
            <a:fld id="{AF4E0735-A2C0-4A45-BBE2-5A1161DBFD01}" type="slidenum">
              <a:rPr lang="en-GB" smtClean="0"/>
              <a:t>5</a:t>
            </a:fld>
            <a:endParaRPr lang="en-GB"/>
          </a:p>
        </p:txBody>
      </p:sp>
    </p:spTree>
    <p:extLst>
      <p:ext uri="{BB962C8B-B14F-4D97-AF65-F5344CB8AC3E}">
        <p14:creationId xmlns:p14="http://schemas.microsoft.com/office/powerpoint/2010/main" val="1848996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If</a:t>
            </a:r>
            <a:r>
              <a:rPr lang="en-GB" baseline="0" dirty="0" smtClean="0"/>
              <a:t> we observe Vertex D to equal 5, what is the most likely value of all the other vertices in the network based on their CONDITIONAL RELATIONSHIP</a:t>
            </a:r>
          </a:p>
          <a:p>
            <a:endParaRPr lang="en-GB" baseline="0" dirty="0" smtClean="0"/>
          </a:p>
          <a:p>
            <a:r>
              <a:rPr lang="en-GB" baseline="0" dirty="0" smtClean="0"/>
              <a:t>So in this scenario, the Bayesian Network is the model that allows us to make predictions, and the data to assimilate comes from observations. Incorporating the data nudges the state towards the true value.</a:t>
            </a:r>
            <a:endParaRPr lang="en-GB" dirty="0"/>
          </a:p>
        </p:txBody>
      </p:sp>
      <p:sp>
        <p:nvSpPr>
          <p:cNvPr id="4" name="Slide Number Placeholder 3"/>
          <p:cNvSpPr>
            <a:spLocks noGrp="1"/>
          </p:cNvSpPr>
          <p:nvPr>
            <p:ph type="sldNum" sz="quarter" idx="10"/>
          </p:nvPr>
        </p:nvSpPr>
        <p:spPr/>
        <p:txBody>
          <a:bodyPr/>
          <a:lstStyle/>
          <a:p>
            <a:fld id="{AF4E0735-A2C0-4A45-BBE2-5A1161DBFD01}" type="slidenum">
              <a:rPr lang="en-GB" smtClean="0"/>
              <a:t>10</a:t>
            </a:fld>
            <a:endParaRPr lang="en-GB"/>
          </a:p>
        </p:txBody>
      </p:sp>
    </p:spTree>
    <p:extLst>
      <p:ext uri="{BB962C8B-B14F-4D97-AF65-F5344CB8AC3E}">
        <p14:creationId xmlns:p14="http://schemas.microsoft.com/office/powerpoint/2010/main" val="1357119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F4E0735-A2C0-4A45-BBE2-5A1161DBFD01}" type="slidenum">
              <a:rPr lang="en-GB" smtClean="0"/>
              <a:t>11</a:t>
            </a:fld>
            <a:endParaRPr lang="en-GB"/>
          </a:p>
        </p:txBody>
      </p:sp>
    </p:spTree>
    <p:extLst>
      <p:ext uri="{BB962C8B-B14F-4D97-AF65-F5344CB8AC3E}">
        <p14:creationId xmlns:p14="http://schemas.microsoft.com/office/powerpoint/2010/main" val="18084183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AC91A106-09E9-6C48-AF80-E1C7DE675845}" type="datetimeFigureOut">
              <a:rPr lang="en-US" smtClean="0"/>
              <a:t>6/18/2019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246805268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AC91A106-09E9-6C48-AF80-E1C7DE675845}" type="datetimeFigureOut">
              <a:rPr lang="en-US" smtClean="0"/>
              <a:t>6/18/2019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1193799675"/>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AC91A106-09E9-6C48-AF80-E1C7DE675845}" type="datetimeFigureOut">
              <a:rPr lang="en-US" smtClean="0"/>
              <a:t>6/18/2019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1306916437"/>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4EFD14-25DA-E44D-B01B-64F95C615CFA}"/>
              </a:ext>
            </a:extLst>
          </p:cNvPr>
          <p:cNvSpPr>
            <a:spLocks noGrp="1"/>
          </p:cNvSpPr>
          <p:nvPr>
            <p:ph sz="half" idx="1"/>
          </p:nvPr>
        </p:nvSpPr>
        <p:spPr>
          <a:xfrm>
            <a:off x="838200" y="562882"/>
            <a:ext cx="5181600" cy="22674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44A205B-C7F5-E34E-B672-73CAB7B29823}"/>
              </a:ext>
            </a:extLst>
          </p:cNvPr>
          <p:cNvSpPr>
            <a:spLocks noGrp="1"/>
          </p:cNvSpPr>
          <p:nvPr>
            <p:ph sz="half" idx="2"/>
          </p:nvPr>
        </p:nvSpPr>
        <p:spPr>
          <a:xfrm>
            <a:off x="6172200" y="568416"/>
            <a:ext cx="5181600" cy="22618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7F68E5-F4B9-AB4A-BF24-BCDC6688070F}"/>
              </a:ext>
            </a:extLst>
          </p:cNvPr>
          <p:cNvSpPr>
            <a:spLocks noGrp="1"/>
          </p:cNvSpPr>
          <p:nvPr>
            <p:ph type="dt" sz="half" idx="10"/>
          </p:nvPr>
        </p:nvSpPr>
        <p:spPr/>
        <p:txBody>
          <a:bodyPr/>
          <a:lstStyle/>
          <a:p>
            <a:fld id="{AC91A106-09E9-6C48-AF80-E1C7DE675845}" type="datetimeFigureOut">
              <a:rPr lang="en-US" smtClean="0"/>
              <a:t>6/18/2019</a:t>
            </a:fld>
            <a:endParaRPr lang="en-US"/>
          </a:p>
        </p:txBody>
      </p:sp>
      <p:sp>
        <p:nvSpPr>
          <p:cNvPr id="6" name="Footer Placeholder 5">
            <a:extLst>
              <a:ext uri="{FF2B5EF4-FFF2-40B4-BE49-F238E27FC236}">
                <a16:creationId xmlns:a16="http://schemas.microsoft.com/office/drawing/2014/main" id="{4CDDC4F9-30A0-7243-A36F-9C502D21CC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3FFDC6-FD8A-ED4B-9A12-2D86E8F811B4}"/>
              </a:ext>
            </a:extLst>
          </p:cNvPr>
          <p:cNvSpPr>
            <a:spLocks noGrp="1"/>
          </p:cNvSpPr>
          <p:nvPr>
            <p:ph type="sldNum" sz="quarter" idx="12"/>
          </p:nvPr>
        </p:nvSpPr>
        <p:spPr/>
        <p:txBody>
          <a:bodyPr/>
          <a:lstStyle/>
          <a:p>
            <a:fld id="{6A2D803C-EA75-624D-837D-28EB8FE7B7E6}" type="slidenum">
              <a:rPr lang="en-US" smtClean="0"/>
              <a:t>‹#›</a:t>
            </a:fld>
            <a:endParaRPr lang="en-US"/>
          </a:p>
        </p:txBody>
      </p:sp>
      <p:sp>
        <p:nvSpPr>
          <p:cNvPr id="8" name="Content Placeholder 3">
            <a:extLst>
              <a:ext uri="{FF2B5EF4-FFF2-40B4-BE49-F238E27FC236}">
                <a16:creationId xmlns:a16="http://schemas.microsoft.com/office/drawing/2014/main" id="{D44A205B-C7F5-E34E-B672-73CAB7B29823}"/>
              </a:ext>
            </a:extLst>
          </p:cNvPr>
          <p:cNvSpPr>
            <a:spLocks noGrp="1"/>
          </p:cNvSpPr>
          <p:nvPr>
            <p:ph sz="half" idx="13"/>
          </p:nvPr>
        </p:nvSpPr>
        <p:spPr>
          <a:xfrm>
            <a:off x="838200" y="3279956"/>
            <a:ext cx="5181600" cy="22674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3">
            <a:extLst>
              <a:ext uri="{FF2B5EF4-FFF2-40B4-BE49-F238E27FC236}">
                <a16:creationId xmlns:a16="http://schemas.microsoft.com/office/drawing/2014/main" id="{D44A205B-C7F5-E34E-B672-73CAB7B29823}"/>
              </a:ext>
            </a:extLst>
          </p:cNvPr>
          <p:cNvSpPr>
            <a:spLocks noGrp="1"/>
          </p:cNvSpPr>
          <p:nvPr>
            <p:ph sz="half" idx="14"/>
          </p:nvPr>
        </p:nvSpPr>
        <p:spPr>
          <a:xfrm>
            <a:off x="6172200" y="3279956"/>
            <a:ext cx="5181600" cy="22618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2050766"/>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AC91A106-09E9-6C48-AF80-E1C7DE675845}" type="datetimeFigureOut">
              <a:rPr lang="en-US" smtClean="0"/>
              <a:t>6/18/2019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401687675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AC91A106-09E9-6C48-AF80-E1C7DE675845}" type="datetimeFigureOut">
              <a:rPr lang="en-US" smtClean="0"/>
              <a:t>6/18/2019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29444664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C91A106-09E9-6C48-AF80-E1C7DE675845}" type="datetimeFigureOut">
              <a:rPr lang="en-US" smtClean="0"/>
              <a:t>6/18/2019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169710371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AC91A106-09E9-6C48-AF80-E1C7DE675845}" type="datetimeFigureOut">
              <a:rPr lang="en-US" smtClean="0"/>
              <a:t>6/18/2019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374252619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AC91A106-09E9-6C48-AF80-E1C7DE675845}" type="datetimeFigureOut">
              <a:rPr lang="en-US" smtClean="0"/>
              <a:t>6/18/2019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156983857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AC91A106-09E9-6C48-AF80-E1C7DE675845}" type="datetimeFigureOut">
              <a:rPr lang="en-US" smtClean="0"/>
              <a:t>6/18/2019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105196434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91A106-09E9-6C48-AF80-E1C7DE675845}" type="datetimeFigureOut">
              <a:rPr lang="en-US" smtClean="0"/>
              <a:t>6/18/2019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586322012"/>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C91A106-09E9-6C48-AF80-E1C7DE675845}" type="datetimeFigureOut">
              <a:rPr lang="en-US" smtClean="0"/>
              <a:t>6/18/2019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313959544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C91A106-09E9-6C48-AF80-E1C7DE675845}" type="datetimeFigureOut">
              <a:rPr lang="en-US" smtClean="0"/>
              <a:t>6/18/2019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2D803C-EA75-624D-837D-28EB8FE7B7E6}" type="slidenum">
              <a:rPr lang="en-US" smtClean="0"/>
              <a:t>‹#›</a:t>
            </a:fld>
            <a:endParaRPr lang="en-US"/>
          </a:p>
        </p:txBody>
      </p:sp>
    </p:spTree>
    <p:extLst>
      <p:ext uri="{BB962C8B-B14F-4D97-AF65-F5344CB8AC3E}">
        <p14:creationId xmlns:p14="http://schemas.microsoft.com/office/powerpoint/2010/main" val="69743292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91A106-09E9-6C48-AF80-E1C7DE675845}" type="datetimeFigureOut">
              <a:rPr lang="en-US" smtClean="0"/>
              <a:t>6/18/2019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2D803C-EA75-624D-837D-28EB8FE7B7E6}" type="slidenum">
              <a:rPr lang="en-US" smtClean="0"/>
              <a:t>‹#›</a:t>
            </a:fld>
            <a:endParaRPr lang="en-US"/>
          </a:p>
        </p:txBody>
      </p:sp>
    </p:spTree>
    <p:extLst>
      <p:ext uri="{BB962C8B-B14F-4D97-AF65-F5344CB8AC3E}">
        <p14:creationId xmlns:p14="http://schemas.microsoft.com/office/powerpoint/2010/main" val="5486823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52" r:id="rId12"/>
    <p:sldLayoutId id="2147483672" r:id="rId1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gif"/></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7000" b="-7000"/>
          </a:stretch>
        </a:blipFill>
        <a:effectLst/>
      </p:bgPr>
    </p:bg>
    <p:spTree>
      <p:nvGrpSpPr>
        <p:cNvPr id="1" name=""/>
        <p:cNvGrpSpPr/>
        <p:nvPr/>
      </p:nvGrpSpPr>
      <p:grpSpPr>
        <a:xfrm>
          <a:off x="0" y="0"/>
          <a:ext cx="0" cy="0"/>
          <a:chOff x="0" y="0"/>
          <a:chExt cx="0" cy="0"/>
        </a:xfrm>
      </p:grpSpPr>
      <p:sp>
        <p:nvSpPr>
          <p:cNvPr id="2" name="TextBox 1"/>
          <p:cNvSpPr txBox="1"/>
          <p:nvPr/>
        </p:nvSpPr>
        <p:spPr>
          <a:xfrm>
            <a:off x="1416000" y="1584000"/>
            <a:ext cx="9360000" cy="1944000"/>
          </a:xfrm>
          <a:prstGeom prst="rect">
            <a:avLst/>
          </a:prstGeom>
          <a:noFill/>
        </p:spPr>
        <p:txBody>
          <a:bodyPr wrap="square" rtlCol="0">
            <a:spAutoFit/>
          </a:bodyPr>
          <a:lstStyle/>
          <a:p>
            <a:pPr algn="ctr"/>
            <a:r>
              <a:rPr lang="en-GB" sz="4000" b="1" dirty="0" smtClean="0"/>
              <a:t>Probabilistic Programming for Dynamic Data Assimilation on an Agent-Based Model</a:t>
            </a:r>
            <a:endParaRPr lang="en-GB" sz="4000" b="1" dirty="0"/>
          </a:p>
        </p:txBody>
      </p:sp>
      <p:sp>
        <p:nvSpPr>
          <p:cNvPr id="3" name="TextBox 2"/>
          <p:cNvSpPr txBox="1"/>
          <p:nvPr/>
        </p:nvSpPr>
        <p:spPr>
          <a:xfrm>
            <a:off x="2578249" y="3872753"/>
            <a:ext cx="7035501" cy="369332"/>
          </a:xfrm>
          <a:prstGeom prst="rect">
            <a:avLst/>
          </a:prstGeom>
          <a:noFill/>
        </p:spPr>
        <p:txBody>
          <a:bodyPr wrap="square" rtlCol="0">
            <a:spAutoFit/>
          </a:bodyPr>
          <a:lstStyle/>
          <a:p>
            <a:pPr algn="ctr"/>
            <a:r>
              <a:rPr lang="en-GB" dirty="0" smtClean="0"/>
              <a:t>Luke Archer, </a:t>
            </a:r>
            <a:r>
              <a:rPr lang="en-GB" dirty="0" err="1" smtClean="0"/>
              <a:t>Prof.</a:t>
            </a:r>
            <a:r>
              <a:rPr lang="en-GB" dirty="0" smtClean="0"/>
              <a:t> Nick Malleson, </a:t>
            </a:r>
            <a:r>
              <a:rPr lang="en-GB" dirty="0" err="1" smtClean="0"/>
              <a:t>Dr.</a:t>
            </a:r>
            <a:r>
              <a:rPr lang="en-GB" dirty="0" smtClean="0"/>
              <a:t> Jon Ward</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3144" y="5431940"/>
            <a:ext cx="3009900" cy="514350"/>
          </a:xfrm>
          <a:prstGeom prst="rect">
            <a:avLst/>
          </a:prstGeom>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t="19788" b="16620"/>
          <a:stretch/>
        </p:blipFill>
        <p:spPr>
          <a:xfrm>
            <a:off x="9613750" y="394145"/>
            <a:ext cx="1978945" cy="658588"/>
          </a:xfrm>
          <a:prstGeom prst="rect">
            <a:avLst/>
          </a:prstGeom>
        </p:spPr>
      </p:pic>
    </p:spTree>
    <p:extLst>
      <p:ext uri="{BB962C8B-B14F-4D97-AF65-F5344CB8AC3E}">
        <p14:creationId xmlns:p14="http://schemas.microsoft.com/office/powerpoint/2010/main" val="27961530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stretch>
            <a:fillRect t="-7000" b="-7000"/>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7326" y="512583"/>
            <a:ext cx="3810000" cy="1695450"/>
          </a:xfrm>
          <a:prstGeom prst="rect">
            <a:avLst/>
          </a:prstGeom>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2016" y="2990088"/>
            <a:ext cx="6446520" cy="3867912"/>
          </a:xfrm>
          <a:prstGeom prst="rect">
            <a:avLst/>
          </a:prstGeom>
        </p:spPr>
      </p:pic>
      <p:sp>
        <p:nvSpPr>
          <p:cNvPr id="3" name="TextBox 2"/>
          <p:cNvSpPr txBox="1"/>
          <p:nvPr/>
        </p:nvSpPr>
        <p:spPr>
          <a:xfrm>
            <a:off x="774551" y="383069"/>
            <a:ext cx="5658522" cy="2585323"/>
          </a:xfrm>
          <a:prstGeom prst="rect">
            <a:avLst/>
          </a:prstGeom>
          <a:noFill/>
        </p:spPr>
        <p:txBody>
          <a:bodyPr wrap="square" rtlCol="0">
            <a:spAutoFit/>
          </a:bodyPr>
          <a:lstStyle/>
          <a:p>
            <a:r>
              <a:rPr lang="en-GB" dirty="0" smtClean="0"/>
              <a:t>Data Assimilation is governed by a set of well studied techniques, but we have attempted to do something a bit novel. We have been working with a Probabilistic Programming library called Keanu, which is in development by Improbable Worlds Ltd., based in London.</a:t>
            </a:r>
          </a:p>
          <a:p>
            <a:endParaRPr lang="en-GB" dirty="0"/>
          </a:p>
          <a:p>
            <a:r>
              <a:rPr lang="en-GB" dirty="0"/>
              <a:t>The power of Keanu comes from the way it uses computational graphs, termed Bayesian Networks </a:t>
            </a:r>
            <a:r>
              <a:rPr lang="en-GB" dirty="0" smtClean="0"/>
              <a:t>(below) </a:t>
            </a:r>
            <a:r>
              <a:rPr lang="en-GB" dirty="0"/>
              <a:t>in Probabilistic Programming.</a:t>
            </a:r>
            <a:r>
              <a:rPr lang="en-GB" dirty="0" smtClean="0"/>
              <a:t> </a:t>
            </a:r>
            <a:endParaRPr lang="en-GB" dirty="0"/>
          </a:p>
        </p:txBody>
      </p:sp>
      <p:sp>
        <p:nvSpPr>
          <p:cNvPr id="11" name="TextBox 10"/>
          <p:cNvSpPr txBox="1"/>
          <p:nvPr/>
        </p:nvSpPr>
        <p:spPr>
          <a:xfrm>
            <a:off x="6433073" y="2990088"/>
            <a:ext cx="5217459" cy="3693319"/>
          </a:xfrm>
          <a:prstGeom prst="rect">
            <a:avLst/>
          </a:prstGeom>
          <a:noFill/>
        </p:spPr>
        <p:txBody>
          <a:bodyPr wrap="square" rtlCol="0">
            <a:spAutoFit/>
          </a:bodyPr>
          <a:lstStyle/>
          <a:p>
            <a:r>
              <a:rPr lang="en-GB" dirty="0" smtClean="0"/>
              <a:t>Bayesian networks represent the conditional relationships between each vertex, which are the building blocks of probabilistic models.</a:t>
            </a:r>
          </a:p>
          <a:p>
            <a:endParaRPr lang="en-GB" dirty="0"/>
          </a:p>
          <a:p>
            <a:r>
              <a:rPr lang="en-GB" dirty="0" smtClean="0"/>
              <a:t>Keanu can ‘observe’ one or multiple values in a network, setting its value and removing the uncertainty for that vertex. It then calculates the most likely value of all vertices in the network. </a:t>
            </a:r>
          </a:p>
          <a:p>
            <a:endParaRPr lang="en-GB" dirty="0"/>
          </a:p>
          <a:p>
            <a:r>
              <a:rPr lang="en-GB" dirty="0" smtClean="0"/>
              <a:t>Using Keanu, we can represent a predictive model as a Bayesian Network, observe some true values, and Keanu will calculate the most likely value of our model state – all in real time.</a:t>
            </a:r>
            <a:endParaRPr lang="en-GB" dirty="0"/>
          </a:p>
        </p:txBody>
      </p:sp>
    </p:spTree>
    <p:extLst>
      <p:ext uri="{BB962C8B-B14F-4D97-AF65-F5344CB8AC3E}">
        <p14:creationId xmlns:p14="http://schemas.microsoft.com/office/powerpoint/2010/main" val="2476635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stretch>
            <a:fillRect t="-7000" b="-7000"/>
          </a:stretch>
        </a:blip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7438" y="999573"/>
            <a:ext cx="5570632" cy="4985942"/>
          </a:xfrm>
          <a:prstGeom prst="rect">
            <a:avLst/>
          </a:prstGeom>
        </p:spPr>
      </p:pic>
      <p:sp>
        <p:nvSpPr>
          <p:cNvPr id="2" name="TextBox 1"/>
          <p:cNvSpPr txBox="1"/>
          <p:nvPr/>
        </p:nvSpPr>
        <p:spPr>
          <a:xfrm>
            <a:off x="6347011" y="999573"/>
            <a:ext cx="5464885" cy="5078313"/>
          </a:xfrm>
          <a:prstGeom prst="rect">
            <a:avLst/>
          </a:prstGeom>
          <a:noFill/>
        </p:spPr>
        <p:txBody>
          <a:bodyPr wrap="square" rtlCol="0">
            <a:spAutoFit/>
          </a:bodyPr>
          <a:lstStyle/>
          <a:p>
            <a:r>
              <a:rPr lang="en-GB" dirty="0" smtClean="0"/>
              <a:t>To test this new method, we have been working with an ABM affectionately known as StationSim – a very simple representation of people moving through a train station. </a:t>
            </a:r>
          </a:p>
          <a:p>
            <a:endParaRPr lang="en-GB" dirty="0"/>
          </a:p>
          <a:p>
            <a:r>
              <a:rPr lang="en-GB" dirty="0" smtClean="0"/>
              <a:t>People (blue) move at varying speeds from green entrances on the left towards fewer red exits on the right. When a fast person gets stuck behind someone slower, they randomly move left or right to get around them. This results in some </a:t>
            </a:r>
            <a:r>
              <a:rPr lang="en-GB" b="1" dirty="0" smtClean="0"/>
              <a:t>emergence</a:t>
            </a:r>
            <a:r>
              <a:rPr lang="en-GB" dirty="0" smtClean="0"/>
              <a:t> – a key property of ABMs – which allows us to compare between runs. </a:t>
            </a:r>
          </a:p>
          <a:p>
            <a:endParaRPr lang="en-GB" dirty="0" smtClean="0"/>
          </a:p>
          <a:p>
            <a:r>
              <a:rPr lang="en-GB" dirty="0" smtClean="0"/>
              <a:t>In one cycle, we run the model once without any assimilation to collect data. The model is then run a second time, and the Bayesian Network is built to represent this run. Data from the first run is then observed at intervals (known as assimilation windows), and Keanu calculates a new model state from the prediction and observations.</a:t>
            </a:r>
            <a:endParaRPr lang="en-GB" dirty="0"/>
          </a:p>
        </p:txBody>
      </p:sp>
    </p:spTree>
    <p:extLst>
      <p:ext uri="{BB962C8B-B14F-4D97-AF65-F5344CB8AC3E}">
        <p14:creationId xmlns:p14="http://schemas.microsoft.com/office/powerpoint/2010/main" val="18694754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sp>
        <p:nvSpPr>
          <p:cNvPr id="2" name="TextBox 1"/>
          <p:cNvSpPr txBox="1"/>
          <p:nvPr/>
        </p:nvSpPr>
        <p:spPr>
          <a:xfrm>
            <a:off x="623944" y="505609"/>
            <a:ext cx="6239435" cy="2031325"/>
          </a:xfrm>
          <a:prstGeom prst="rect">
            <a:avLst/>
          </a:prstGeom>
          <a:noFill/>
        </p:spPr>
        <p:txBody>
          <a:bodyPr wrap="square" rtlCol="0">
            <a:spAutoFit/>
          </a:bodyPr>
          <a:lstStyle/>
          <a:p>
            <a:r>
              <a:rPr lang="en-GB" dirty="0" smtClean="0"/>
              <a:t>Unfortunately,</a:t>
            </a:r>
            <a:r>
              <a:rPr lang="en-GB" dirty="0"/>
              <a:t> we have not yet achieved good results for data assimilation in real-time.</a:t>
            </a:r>
            <a:r>
              <a:rPr lang="en-GB" dirty="0" smtClean="0"/>
              <a:t> One of the main reasons behind this is how difficult it is to represent complex models accurately using Keanu. StationSim is built in MASON (a powerful agent-based modelling framework) and has a large network of complex interactions, sometimes made more complex by how MASON organises and handles these.</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944" y="2869639"/>
            <a:ext cx="3483464" cy="1958481"/>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4375" y="172902"/>
            <a:ext cx="3121612" cy="2601863"/>
          </a:xfrm>
          <a:prstGeom prst="rect">
            <a:avLst/>
          </a:prstGeom>
        </p:spPr>
      </p:pic>
      <p:sp>
        <p:nvSpPr>
          <p:cNvPr id="8" name="TextBox 7"/>
          <p:cNvSpPr txBox="1"/>
          <p:nvPr/>
        </p:nvSpPr>
        <p:spPr>
          <a:xfrm>
            <a:off x="6000338" y="2965640"/>
            <a:ext cx="5260490" cy="1754326"/>
          </a:xfrm>
          <a:prstGeom prst="rect">
            <a:avLst/>
          </a:prstGeom>
          <a:noFill/>
        </p:spPr>
        <p:txBody>
          <a:bodyPr wrap="square" rtlCol="0">
            <a:spAutoFit/>
          </a:bodyPr>
          <a:lstStyle/>
          <a:p>
            <a:r>
              <a:rPr lang="en-GB" dirty="0" smtClean="0"/>
              <a:t>Due partly to these complications, StationSim will not be used in the next stage of this project. A new model is being built from scratch, to avoid complications that arose from MASON. This will reduce some complexity, particularly when trying to interface between the Probabilistic language and the model.</a:t>
            </a:r>
          </a:p>
        </p:txBody>
      </p:sp>
      <p:sp>
        <p:nvSpPr>
          <p:cNvPr id="9" name="TextBox 8"/>
          <p:cNvSpPr txBox="1"/>
          <p:nvPr/>
        </p:nvSpPr>
        <p:spPr>
          <a:xfrm>
            <a:off x="623944" y="5135213"/>
            <a:ext cx="7871127" cy="1200329"/>
          </a:xfrm>
          <a:prstGeom prst="rect">
            <a:avLst/>
          </a:prstGeom>
          <a:noFill/>
        </p:spPr>
        <p:txBody>
          <a:bodyPr wrap="square" rtlCol="0">
            <a:spAutoFit/>
          </a:bodyPr>
          <a:lstStyle/>
          <a:p>
            <a:r>
              <a:rPr lang="en-GB" dirty="0" smtClean="0"/>
              <a:t>Keanu will also be replaced. Two </a:t>
            </a:r>
            <a:r>
              <a:rPr lang="en-GB" dirty="0"/>
              <a:t>potential replacements </a:t>
            </a:r>
            <a:r>
              <a:rPr lang="en-GB" dirty="0" smtClean="0"/>
              <a:t>are </a:t>
            </a:r>
            <a:r>
              <a:rPr lang="en-GB" dirty="0"/>
              <a:t>Pyro and TensorFlow </a:t>
            </a:r>
            <a:r>
              <a:rPr lang="en-GB" dirty="0" smtClean="0"/>
              <a:t>Probability, which both </a:t>
            </a:r>
            <a:r>
              <a:rPr lang="en-GB" dirty="0"/>
              <a:t>have excellent documentation and a large community of people using and contributing to </a:t>
            </a:r>
            <a:r>
              <a:rPr lang="en-GB" dirty="0" smtClean="0"/>
              <a:t>them. This should make any challenges easier to overcome. </a:t>
            </a:r>
            <a:endParaRPr lang="en-GB" dirty="0"/>
          </a:p>
        </p:txBody>
      </p:sp>
    </p:spTree>
    <p:extLst>
      <p:ext uri="{BB962C8B-B14F-4D97-AF65-F5344CB8AC3E}">
        <p14:creationId xmlns:p14="http://schemas.microsoft.com/office/powerpoint/2010/main" val="21044560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sp>
        <p:nvSpPr>
          <p:cNvPr id="8" name="Content Placeholder 2"/>
          <p:cNvSpPr>
            <a:spLocks noGrp="1"/>
          </p:cNvSpPr>
          <p:nvPr>
            <p:ph idx="1"/>
          </p:nvPr>
        </p:nvSpPr>
        <p:spPr>
          <a:xfrm>
            <a:off x="838200" y="610011"/>
            <a:ext cx="10515600" cy="5704728"/>
          </a:xfrm>
        </p:spPr>
        <p:txBody>
          <a:bodyPr>
            <a:normAutofit/>
          </a:bodyPr>
          <a:lstStyle/>
          <a:p>
            <a:r>
              <a:rPr lang="en-GB" sz="2400" dirty="0" smtClean="0"/>
              <a:t>Rapid advancements in computation power and the societal push to collect as much data as possible has led to the </a:t>
            </a:r>
            <a:r>
              <a:rPr lang="en-GB" sz="2400" dirty="0" smtClean="0"/>
              <a:t>formation </a:t>
            </a:r>
            <a:r>
              <a:rPr lang="en-GB" sz="2400" dirty="0" smtClean="0"/>
              <a:t>of </a:t>
            </a:r>
            <a:r>
              <a:rPr lang="en-GB" sz="2400" dirty="0" smtClean="0"/>
              <a:t>‘</a:t>
            </a:r>
            <a:r>
              <a:rPr lang="en-GB" sz="2400" dirty="0" smtClean="0"/>
              <a:t>Smart Cities’</a:t>
            </a:r>
          </a:p>
          <a:p>
            <a:endParaRPr lang="en-GB" sz="2400" dirty="0" smtClean="0"/>
          </a:p>
          <a:p>
            <a:r>
              <a:rPr lang="en-GB" sz="2400" dirty="0" smtClean="0"/>
              <a:t>This wealth of individual level data opens up new avenues of research, with a potential to revolutionise areas of social science</a:t>
            </a:r>
          </a:p>
          <a:p>
            <a:endParaRPr lang="en-GB" sz="2400" dirty="0"/>
          </a:p>
          <a:p>
            <a:r>
              <a:rPr lang="en-GB" sz="2400" dirty="0" smtClean="0"/>
              <a:t>One of these areas is Agent-Based Social Simulation (ABSS)</a:t>
            </a:r>
          </a:p>
          <a:p>
            <a:endParaRPr lang="en-GB" sz="2400" dirty="0" smtClean="0"/>
          </a:p>
          <a:p>
            <a:r>
              <a:rPr lang="en-GB" sz="2400" dirty="0" smtClean="0"/>
              <a:t>These are social simulations based on agent-based modelling, where the movement and behaviour of people can be represented at the individual level</a:t>
            </a:r>
          </a:p>
          <a:p>
            <a:endParaRPr lang="en-GB" sz="2400" dirty="0"/>
          </a:p>
          <a:p>
            <a:r>
              <a:rPr lang="en-GB" sz="2400" dirty="0" smtClean="0"/>
              <a:t>Improving our simulations of people in Smart Cities can be used to better inform things like disaster </a:t>
            </a:r>
            <a:r>
              <a:rPr lang="en-GB" sz="2400" dirty="0" smtClean="0"/>
              <a:t>management, </a:t>
            </a:r>
            <a:r>
              <a:rPr lang="en-GB" sz="2400" dirty="0" smtClean="0"/>
              <a:t>and planning transport and utility infrastructure</a:t>
            </a:r>
          </a:p>
        </p:txBody>
      </p:sp>
    </p:spTree>
    <p:extLst>
      <p:ext uri="{BB962C8B-B14F-4D97-AF65-F5344CB8AC3E}">
        <p14:creationId xmlns:p14="http://schemas.microsoft.com/office/powerpoint/2010/main" val="12117830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grpSp>
        <p:nvGrpSpPr>
          <p:cNvPr id="2" name="Group 1"/>
          <p:cNvGrpSpPr/>
          <p:nvPr/>
        </p:nvGrpSpPr>
        <p:grpSpPr>
          <a:xfrm>
            <a:off x="339633" y="315866"/>
            <a:ext cx="7007840" cy="2341273"/>
            <a:chOff x="339633" y="315866"/>
            <a:chExt cx="7909562" cy="2474517"/>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7875" t="5492" r="2943" b="6925"/>
            <a:stretch/>
          </p:blipFill>
          <p:spPr>
            <a:xfrm>
              <a:off x="339633" y="315866"/>
              <a:ext cx="6456195" cy="1388793"/>
            </a:xfrm>
            <a:prstGeom prst="rect">
              <a:avLst/>
            </a:prstGeom>
            <a:ln>
              <a:noFill/>
            </a:ln>
            <a:effectLst>
              <a:outerShdw blurRad="190500" algn="tl" rotWithShape="0">
                <a:srgbClr val="000000">
                  <a:alpha val="70000"/>
                </a:srgbClr>
              </a:outerShdw>
            </a:effectLst>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8160" r="3457" b="54100"/>
            <a:stretch/>
          </p:blipFill>
          <p:spPr>
            <a:xfrm>
              <a:off x="827313" y="837871"/>
              <a:ext cx="6331132" cy="1039177"/>
            </a:xfrm>
            <a:prstGeom prst="rect">
              <a:avLst/>
            </a:prstGeom>
            <a:ln>
              <a:noFill/>
            </a:ln>
            <a:effectLst>
              <a:outerShdw blurRad="190500" algn="tl" rotWithShape="0">
                <a:srgbClr val="000000">
                  <a:alpha val="70000"/>
                </a:srgbClr>
              </a:outerShdw>
            </a:effectLst>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8160" t="51093" r="3457"/>
            <a:stretch/>
          </p:blipFill>
          <p:spPr>
            <a:xfrm>
              <a:off x="1314993" y="1307339"/>
              <a:ext cx="6331132" cy="1107263"/>
            </a:xfrm>
            <a:prstGeom prst="rect">
              <a:avLst/>
            </a:prstGeom>
            <a:ln>
              <a:noFill/>
            </a:ln>
            <a:effectLst>
              <a:outerShdw blurRad="190500" algn="tl" rotWithShape="0">
                <a:srgbClr val="000000">
                  <a:alpha val="70000"/>
                </a:srgbClr>
              </a:outerShdw>
            </a:effectLst>
          </p:spPr>
        </p:pic>
        <p:pic>
          <p:nvPicPr>
            <p:cNvPr id="10" name="Picture 9"/>
            <p:cNvPicPr>
              <a:picLocks noChangeAspect="1"/>
            </p:cNvPicPr>
            <p:nvPr/>
          </p:nvPicPr>
          <p:blipFill rotWithShape="1">
            <a:blip r:embed="rId5">
              <a:extLst>
                <a:ext uri="{28A0092B-C50C-407E-A947-70E740481C1C}">
                  <a14:useLocalDpi xmlns:a14="http://schemas.microsoft.com/office/drawing/2010/main" val="0"/>
                </a:ext>
              </a:extLst>
            </a:blip>
            <a:srcRect l="7320" r="2199"/>
            <a:stretch/>
          </p:blipFill>
          <p:spPr>
            <a:xfrm>
              <a:off x="1918063" y="1788700"/>
              <a:ext cx="6331132" cy="1001683"/>
            </a:xfrm>
            <a:prstGeom prst="rect">
              <a:avLst/>
            </a:prstGeom>
            <a:ln>
              <a:noFill/>
            </a:ln>
            <a:effectLst>
              <a:outerShdw blurRad="190500" algn="tl" rotWithShape="0">
                <a:srgbClr val="000000">
                  <a:alpha val="70000"/>
                </a:srgbClr>
              </a:outerShdw>
            </a:effectLst>
          </p:spPr>
        </p:pic>
      </p:grp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69858" y="3271744"/>
            <a:ext cx="3400425" cy="3400425"/>
          </a:xfrm>
          <a:prstGeom prst="rect">
            <a:avLst/>
          </a:prstGeom>
        </p:spPr>
      </p:pic>
      <p:sp>
        <p:nvSpPr>
          <p:cNvPr id="12" name="TextBox 11"/>
          <p:cNvSpPr txBox="1"/>
          <p:nvPr/>
        </p:nvSpPr>
        <p:spPr>
          <a:xfrm>
            <a:off x="496196" y="3137715"/>
            <a:ext cx="4742778" cy="3170099"/>
          </a:xfrm>
          <a:prstGeom prst="rect">
            <a:avLst/>
          </a:prstGeom>
          <a:noFill/>
        </p:spPr>
        <p:txBody>
          <a:bodyPr wrap="square" rtlCol="0">
            <a:spAutoFit/>
          </a:bodyPr>
          <a:lstStyle/>
          <a:p>
            <a:r>
              <a:rPr lang="en-GB" sz="2000" dirty="0" smtClean="0"/>
              <a:t>This is a well known example of an ABM - Schelling’s model of spatial segregation</a:t>
            </a:r>
          </a:p>
          <a:p>
            <a:endParaRPr lang="en-GB" sz="2000" dirty="0"/>
          </a:p>
          <a:p>
            <a:r>
              <a:rPr lang="en-GB" sz="2000" dirty="0" smtClean="0"/>
              <a:t>Each coloured icon is an individual agent that has the ability to move a short distance each timestep</a:t>
            </a:r>
            <a:endParaRPr lang="en-GB" sz="2000" dirty="0"/>
          </a:p>
          <a:p>
            <a:endParaRPr lang="en-GB" sz="2000" dirty="0" smtClean="0"/>
          </a:p>
          <a:p>
            <a:r>
              <a:rPr lang="en-GB" sz="2000" dirty="0" smtClean="0"/>
              <a:t>Agents in this model try to find others of the same type, and segregate themselves from their opposite colour</a:t>
            </a:r>
            <a:endParaRPr lang="en-GB" sz="2000" dirty="0"/>
          </a:p>
        </p:txBody>
      </p:sp>
      <p:sp>
        <p:nvSpPr>
          <p:cNvPr id="5" name="TextBox 4"/>
          <p:cNvSpPr txBox="1"/>
          <p:nvPr/>
        </p:nvSpPr>
        <p:spPr>
          <a:xfrm>
            <a:off x="7551868" y="962197"/>
            <a:ext cx="4367605" cy="1015663"/>
          </a:xfrm>
          <a:prstGeom prst="rect">
            <a:avLst/>
          </a:prstGeom>
          <a:noFill/>
        </p:spPr>
        <p:txBody>
          <a:bodyPr wrap="square" rtlCol="0">
            <a:spAutoFit/>
          </a:bodyPr>
          <a:lstStyle/>
          <a:p>
            <a:r>
              <a:rPr lang="en-GB" sz="2000" dirty="0" smtClean="0"/>
              <a:t>There are many examples in the literature of ABM used in social simulation</a:t>
            </a:r>
            <a:endParaRPr lang="en-GB" sz="2000" dirty="0"/>
          </a:p>
        </p:txBody>
      </p:sp>
    </p:spTree>
    <p:extLst>
      <p:ext uri="{BB962C8B-B14F-4D97-AF65-F5344CB8AC3E}">
        <p14:creationId xmlns:p14="http://schemas.microsoft.com/office/powerpoint/2010/main" val="1088971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F76F654-6F43-0C49-8A4F-681F73C5E012}"/>
              </a:ext>
            </a:extLst>
          </p:cNvPr>
          <p:cNvSpPr/>
          <p:nvPr/>
        </p:nvSpPr>
        <p:spPr>
          <a:xfrm>
            <a:off x="457200" y="4593516"/>
            <a:ext cx="4114800" cy="1882084"/>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endParaRPr lang="en-US" dirty="0"/>
          </a:p>
        </p:txBody>
      </p:sp>
      <p:sp>
        <p:nvSpPr>
          <p:cNvPr id="4" name="TextBox 3"/>
          <p:cNvSpPr txBox="1"/>
          <p:nvPr/>
        </p:nvSpPr>
        <p:spPr>
          <a:xfrm>
            <a:off x="344245" y="4131851"/>
            <a:ext cx="4012602" cy="923330"/>
          </a:xfrm>
          <a:prstGeom prst="rect">
            <a:avLst/>
          </a:prstGeom>
          <a:noFill/>
        </p:spPr>
        <p:txBody>
          <a:bodyPr wrap="square" rtlCol="0">
            <a:spAutoFit/>
          </a:bodyPr>
          <a:lstStyle/>
          <a:p>
            <a:r>
              <a:rPr lang="en-GB" dirty="0" smtClean="0"/>
              <a:t>ABMs are constantly improving, partly due to the increasing amounts of high resolution data for calibration</a:t>
            </a:r>
          </a:p>
        </p:txBody>
      </p:sp>
      <p:sp>
        <p:nvSpPr>
          <p:cNvPr id="7" name="TextBox 6"/>
          <p:cNvSpPr txBox="1"/>
          <p:nvPr/>
        </p:nvSpPr>
        <p:spPr>
          <a:xfrm>
            <a:off x="344245" y="5207581"/>
            <a:ext cx="4012602" cy="646331"/>
          </a:xfrm>
          <a:prstGeom prst="rect">
            <a:avLst/>
          </a:prstGeom>
          <a:noFill/>
        </p:spPr>
        <p:txBody>
          <a:bodyPr wrap="square" rtlCol="0">
            <a:spAutoFit/>
          </a:bodyPr>
          <a:lstStyle/>
          <a:p>
            <a:r>
              <a:rPr lang="en-GB" dirty="0" smtClean="0"/>
              <a:t>Many new types of data are now being collected, including but not limited to…</a:t>
            </a:r>
          </a:p>
        </p:txBody>
      </p:sp>
    </p:spTree>
    <p:extLst>
      <p:ext uri="{BB962C8B-B14F-4D97-AF65-F5344CB8AC3E}">
        <p14:creationId xmlns:p14="http://schemas.microsoft.com/office/powerpoint/2010/main" val="32602901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stretch>
            <a:fillRect t="-7000" b="-7000"/>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0871" y="3868060"/>
            <a:ext cx="4557548" cy="2366419"/>
          </a:xfrm>
          <a:prstGeom prst="rect">
            <a:avLst/>
          </a:prstGeom>
        </p:spPr>
      </p:pic>
      <p:pic>
        <p:nvPicPr>
          <p:cNvPr id="3" name="Picture 2"/>
          <p:cNvPicPr>
            <a:picLocks noChangeAspect="1"/>
          </p:cNvPicPr>
          <p:nvPr/>
        </p:nvPicPr>
        <p:blipFill rotWithShape="1">
          <a:blip r:embed="rId5">
            <a:extLst>
              <a:ext uri="{28A0092B-C50C-407E-A947-70E740481C1C}">
                <a14:useLocalDpi xmlns:a14="http://schemas.microsoft.com/office/drawing/2010/main" val="0"/>
              </a:ext>
            </a:extLst>
          </a:blip>
          <a:srcRect l="20413" t="10794" r="20413" b="53778"/>
          <a:stretch/>
        </p:blipFill>
        <p:spPr>
          <a:xfrm>
            <a:off x="1436914" y="784928"/>
            <a:ext cx="3345463" cy="2002971"/>
          </a:xfrm>
          <a:prstGeom prst="rect">
            <a:avLst/>
          </a:prstGeom>
        </p:spPr>
      </p:pic>
      <p:pic>
        <p:nvPicPr>
          <p:cNvPr id="4" name="Picture 3"/>
          <p:cNvPicPr>
            <a:picLocks noChangeAspect="1"/>
          </p:cNvPicPr>
          <p:nvPr/>
        </p:nvPicPr>
        <p:blipFill rotWithShape="1">
          <a:blip r:embed="rId6">
            <a:extLst>
              <a:ext uri="{28A0092B-C50C-407E-A947-70E740481C1C}">
                <a14:useLocalDpi xmlns:a14="http://schemas.microsoft.com/office/drawing/2010/main" val="0"/>
              </a:ext>
            </a:extLst>
          </a:blip>
          <a:srcRect l="14571" t="17905" r="14190" b="10349"/>
          <a:stretch/>
        </p:blipFill>
        <p:spPr>
          <a:xfrm>
            <a:off x="7604234" y="3622767"/>
            <a:ext cx="2593222" cy="2611712"/>
          </a:xfrm>
          <a:prstGeom prst="rect">
            <a:avLst/>
          </a:prstGeom>
        </p:spPr>
      </p:pic>
      <p:pic>
        <p:nvPicPr>
          <p:cNvPr id="6" name="Pictur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73819" y="308711"/>
            <a:ext cx="5102370" cy="2870083"/>
          </a:xfrm>
          <a:prstGeom prst="rect">
            <a:avLst/>
          </a:prstGeom>
        </p:spPr>
      </p:pic>
      <p:sp>
        <p:nvSpPr>
          <p:cNvPr id="5" name="TextBox 4"/>
          <p:cNvSpPr txBox="1"/>
          <p:nvPr/>
        </p:nvSpPr>
        <p:spPr>
          <a:xfrm>
            <a:off x="1581374" y="2883049"/>
            <a:ext cx="3001384" cy="381066"/>
          </a:xfrm>
          <a:prstGeom prst="rect">
            <a:avLst/>
          </a:prstGeom>
          <a:noFill/>
        </p:spPr>
        <p:txBody>
          <a:bodyPr wrap="square" rtlCol="0">
            <a:spAutoFit/>
          </a:bodyPr>
          <a:lstStyle/>
          <a:p>
            <a:r>
              <a:rPr lang="en-GB" b="1" dirty="0" smtClean="0"/>
              <a:t>Consumer purchase data</a:t>
            </a:r>
            <a:endParaRPr lang="en-GB" b="1" dirty="0"/>
          </a:p>
        </p:txBody>
      </p:sp>
      <p:sp>
        <p:nvSpPr>
          <p:cNvPr id="7" name="TextBox 6"/>
          <p:cNvSpPr txBox="1"/>
          <p:nvPr/>
        </p:nvSpPr>
        <p:spPr>
          <a:xfrm>
            <a:off x="7604234" y="6297386"/>
            <a:ext cx="3001384" cy="381066"/>
          </a:xfrm>
          <a:prstGeom prst="rect">
            <a:avLst/>
          </a:prstGeom>
          <a:noFill/>
        </p:spPr>
        <p:txBody>
          <a:bodyPr wrap="square" rtlCol="0">
            <a:spAutoFit/>
          </a:bodyPr>
          <a:lstStyle/>
          <a:p>
            <a:r>
              <a:rPr lang="en-GB" b="1" dirty="0" smtClean="0"/>
              <a:t>Social media data</a:t>
            </a:r>
            <a:endParaRPr lang="en-GB" b="1" dirty="0"/>
          </a:p>
        </p:txBody>
      </p:sp>
      <p:sp>
        <p:nvSpPr>
          <p:cNvPr id="8" name="TextBox 7"/>
          <p:cNvSpPr txBox="1"/>
          <p:nvPr/>
        </p:nvSpPr>
        <p:spPr>
          <a:xfrm>
            <a:off x="1608953" y="6292073"/>
            <a:ext cx="3001384" cy="381066"/>
          </a:xfrm>
          <a:prstGeom prst="rect">
            <a:avLst/>
          </a:prstGeom>
          <a:noFill/>
        </p:spPr>
        <p:txBody>
          <a:bodyPr wrap="square" rtlCol="0">
            <a:spAutoFit/>
          </a:bodyPr>
          <a:lstStyle/>
          <a:p>
            <a:r>
              <a:rPr lang="en-GB" b="1" dirty="0" smtClean="0"/>
              <a:t>Traffic sensors</a:t>
            </a:r>
            <a:endParaRPr lang="en-GB" b="1" dirty="0"/>
          </a:p>
        </p:txBody>
      </p:sp>
      <p:sp>
        <p:nvSpPr>
          <p:cNvPr id="9" name="TextBox 8"/>
          <p:cNvSpPr txBox="1"/>
          <p:nvPr/>
        </p:nvSpPr>
        <p:spPr>
          <a:xfrm>
            <a:off x="7604234" y="3210247"/>
            <a:ext cx="3001384" cy="381066"/>
          </a:xfrm>
          <a:prstGeom prst="rect">
            <a:avLst/>
          </a:prstGeom>
          <a:noFill/>
        </p:spPr>
        <p:txBody>
          <a:bodyPr wrap="square" rtlCol="0">
            <a:spAutoFit/>
          </a:bodyPr>
          <a:lstStyle/>
          <a:p>
            <a:r>
              <a:rPr lang="en-GB" b="1" dirty="0" smtClean="0"/>
              <a:t>Pedestrian sensors</a:t>
            </a:r>
            <a:endParaRPr lang="en-GB" b="1" dirty="0"/>
          </a:p>
        </p:txBody>
      </p:sp>
    </p:spTree>
    <p:extLst>
      <p:ext uri="{BB962C8B-B14F-4D97-AF65-F5344CB8AC3E}">
        <p14:creationId xmlns:p14="http://schemas.microsoft.com/office/powerpoint/2010/main" val="1495487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1000"/>
                                  </p:stCondLst>
                                  <p:childTnLst>
                                    <p:set>
                                      <p:cBhvr>
                                        <p:cTn id="9" dur="1" fill="hold">
                                          <p:stCondLst>
                                            <p:cond delay="0"/>
                                          </p:stCondLst>
                                        </p:cTn>
                                        <p:tgtEl>
                                          <p:spTgt spid="6"/>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1000"/>
                                  </p:stCondLst>
                                  <p:childTnLst>
                                    <p:set>
                                      <p:cBhvr>
                                        <p:cTn id="12" dur="1" fill="hold">
                                          <p:stCondLst>
                                            <p:cond delay="0"/>
                                          </p:stCondLst>
                                        </p:cTn>
                                        <p:tgtEl>
                                          <p:spTgt spid="2"/>
                                        </p:tgtEl>
                                        <p:attrNameLst>
                                          <p:attrName>style.visibility</p:attrName>
                                        </p:attrNameLst>
                                      </p:cBhvr>
                                      <p:to>
                                        <p:strVal val="visible"/>
                                      </p:to>
                                    </p:set>
                                  </p:childTnLst>
                                </p:cTn>
                              </p:par>
                            </p:childTnLst>
                          </p:cTn>
                        </p:par>
                        <p:par>
                          <p:cTn id="13" fill="hold">
                            <p:stCondLst>
                              <p:cond delay="2000"/>
                            </p:stCondLst>
                            <p:childTnLst>
                              <p:par>
                                <p:cTn id="14" presetID="1" presetClass="entr" presetSubtype="0" fill="hold" nodeType="afterEffect">
                                  <p:stCondLst>
                                    <p:cond delay="1000"/>
                                  </p:stCondLst>
                                  <p:childTnLst>
                                    <p:set>
                                      <p:cBhvr>
                                        <p:cTn id="15"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sp>
        <p:nvSpPr>
          <p:cNvPr id="8" name="Content Placeholder 2"/>
          <p:cNvSpPr>
            <a:spLocks noGrp="1"/>
          </p:cNvSpPr>
          <p:nvPr>
            <p:ph idx="1"/>
          </p:nvPr>
        </p:nvSpPr>
        <p:spPr>
          <a:xfrm>
            <a:off x="838200" y="610011"/>
            <a:ext cx="10515600" cy="5704728"/>
          </a:xfrm>
        </p:spPr>
        <p:txBody>
          <a:bodyPr>
            <a:normAutofit/>
          </a:bodyPr>
          <a:lstStyle/>
          <a:p>
            <a:r>
              <a:rPr lang="en-GB" sz="2400" dirty="0"/>
              <a:t>Current methods of calibration however lead to an issue for ABMs – they can only be calibrated once using historical data (sometimes known as ‘one-shot calibration</a:t>
            </a:r>
            <a:r>
              <a:rPr lang="en-GB" sz="2400" dirty="0" smtClean="0"/>
              <a:t>’)</a:t>
            </a:r>
          </a:p>
          <a:p>
            <a:pPr marL="0" indent="0">
              <a:buNone/>
            </a:pPr>
            <a:endParaRPr lang="en-GB" sz="2400" dirty="0" smtClean="0"/>
          </a:p>
          <a:p>
            <a:r>
              <a:rPr lang="en-GB" sz="2400" dirty="0" smtClean="0"/>
              <a:t>This means that simulations can be created where agents act like the real-life counterparts from </a:t>
            </a:r>
            <a:r>
              <a:rPr lang="en-GB" sz="2400" dirty="0" smtClean="0"/>
              <a:t>whom </a:t>
            </a:r>
            <a:r>
              <a:rPr lang="en-GB" sz="2400" dirty="0" smtClean="0"/>
              <a:t>the data was collected, but no simulation can accurately model a real-world system </a:t>
            </a:r>
          </a:p>
          <a:p>
            <a:endParaRPr lang="en-GB" sz="2400" dirty="0"/>
          </a:p>
          <a:p>
            <a:r>
              <a:rPr lang="en-GB" sz="2400" dirty="0" smtClean="0"/>
              <a:t>In order to model a </a:t>
            </a:r>
            <a:r>
              <a:rPr lang="en-GB" sz="2400" dirty="0" smtClean="0"/>
              <a:t>system in real time, </a:t>
            </a:r>
            <a:r>
              <a:rPr lang="en-GB" sz="2400" dirty="0" smtClean="0"/>
              <a:t>we need to find a way to update the model with new data as it is collected – in other words to stream data into the model and update its state to match the system of interest</a:t>
            </a:r>
          </a:p>
          <a:p>
            <a:endParaRPr lang="en-GB" sz="2400" dirty="0"/>
          </a:p>
          <a:p>
            <a:r>
              <a:rPr lang="en-GB" sz="2400" dirty="0" smtClean="0"/>
              <a:t>The objective of this project therefore is to…</a:t>
            </a:r>
          </a:p>
        </p:txBody>
      </p:sp>
    </p:spTree>
    <p:extLst>
      <p:ext uri="{BB962C8B-B14F-4D97-AF65-F5344CB8AC3E}">
        <p14:creationId xmlns:p14="http://schemas.microsoft.com/office/powerpoint/2010/main" val="17293231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sp>
        <p:nvSpPr>
          <p:cNvPr id="7" name="Rectangle 6"/>
          <p:cNvSpPr/>
          <p:nvPr/>
        </p:nvSpPr>
        <p:spPr>
          <a:xfrm>
            <a:off x="1" y="2376785"/>
            <a:ext cx="12192000" cy="1569660"/>
          </a:xfrm>
          <a:prstGeom prst="rect">
            <a:avLst/>
          </a:prstGeom>
          <a:noFill/>
        </p:spPr>
        <p:txBody>
          <a:bodyPr wrap="square" lIns="91440" tIns="45720" rIns="91440" bIns="45720">
            <a:spAutoFit/>
          </a:bodyPr>
          <a:lstStyle/>
          <a:p>
            <a:pPr algn="ctr"/>
            <a:r>
              <a:rPr lang="en-US" sz="4800" b="0" cap="none" spc="0" dirty="0" smtClean="0">
                <a:ln w="0"/>
                <a:solidFill>
                  <a:schemeClr val="tx1"/>
                </a:solidFill>
                <a:effectLst>
                  <a:outerShdw blurRad="38100" dist="19050" dir="2700000" algn="tl" rotWithShape="0">
                    <a:schemeClr val="dk1">
                      <a:alpha val="40000"/>
                    </a:schemeClr>
                  </a:outerShdw>
                </a:effectLst>
              </a:rPr>
              <a:t>Develop a Data Assimilation algorithm on </a:t>
            </a:r>
          </a:p>
          <a:p>
            <a:pPr algn="ctr"/>
            <a:r>
              <a:rPr lang="en-US" sz="4800" dirty="0">
                <a:ln w="0"/>
                <a:effectLst>
                  <a:outerShdw blurRad="38100" dist="19050" dir="2700000" algn="tl" rotWithShape="0">
                    <a:schemeClr val="dk1">
                      <a:alpha val="40000"/>
                    </a:schemeClr>
                  </a:outerShdw>
                </a:effectLst>
              </a:rPr>
              <a:t>a</a:t>
            </a:r>
            <a:r>
              <a:rPr lang="en-US" sz="4800" b="0" cap="none" spc="0" dirty="0" smtClean="0">
                <a:ln w="0"/>
                <a:solidFill>
                  <a:schemeClr val="tx1"/>
                </a:solidFill>
                <a:effectLst>
                  <a:outerShdw blurRad="38100" dist="19050" dir="2700000" algn="tl" rotWithShape="0">
                    <a:schemeClr val="dk1">
                      <a:alpha val="40000"/>
                    </a:schemeClr>
                  </a:outerShdw>
                </a:effectLst>
              </a:rPr>
              <a:t>n Agent-Based Model</a:t>
            </a:r>
            <a:endParaRPr lang="en-US" sz="48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8635287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003" y="364141"/>
            <a:ext cx="6088569" cy="5818173"/>
          </a:xfrm>
          <a:prstGeom prst="rect">
            <a:avLst/>
          </a:prstGeom>
        </p:spPr>
      </p:pic>
      <p:grpSp>
        <p:nvGrpSpPr>
          <p:cNvPr id="4" name="Group 3"/>
          <p:cNvGrpSpPr/>
          <p:nvPr/>
        </p:nvGrpSpPr>
        <p:grpSpPr>
          <a:xfrm>
            <a:off x="7267457" y="2234259"/>
            <a:ext cx="3935407" cy="2219407"/>
            <a:chOff x="6549131" y="1574497"/>
            <a:chExt cx="5453182" cy="3392815"/>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3083" y="1574497"/>
              <a:ext cx="5429230" cy="860453"/>
            </a:xfrm>
            <a:prstGeom prst="rect">
              <a:avLst/>
            </a:prstGeom>
          </p:spPr>
        </p:pic>
        <p:grpSp>
          <p:nvGrpSpPr>
            <p:cNvPr id="11" name="Group 10"/>
            <p:cNvGrpSpPr/>
            <p:nvPr/>
          </p:nvGrpSpPr>
          <p:grpSpPr>
            <a:xfrm>
              <a:off x="6549131" y="4106859"/>
              <a:ext cx="5429230" cy="860453"/>
              <a:chOff x="6549131" y="3161132"/>
              <a:chExt cx="5429230" cy="860453"/>
            </a:xfrm>
          </p:grpSpPr>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9131" y="3161132"/>
                <a:ext cx="5429230" cy="860453"/>
              </a:xfrm>
              <a:prstGeom prst="rect">
                <a:avLst/>
              </a:prstGeom>
            </p:spPr>
          </p:pic>
          <p:sp>
            <p:nvSpPr>
              <p:cNvPr id="3" name="Rectangle 2"/>
              <p:cNvSpPr/>
              <p:nvPr/>
            </p:nvSpPr>
            <p:spPr>
              <a:xfrm>
                <a:off x="7464829" y="3161132"/>
                <a:ext cx="4513532" cy="860453"/>
              </a:xfrm>
              <a:prstGeom prst="rect">
                <a:avLst/>
              </a:prstGeom>
              <a:solidFill>
                <a:schemeClr val="accent3">
                  <a:lumMod val="75000"/>
                  <a:alpha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grpSp>
          <p:nvGrpSpPr>
            <p:cNvPr id="13" name="Group 12"/>
            <p:cNvGrpSpPr/>
            <p:nvPr/>
          </p:nvGrpSpPr>
          <p:grpSpPr>
            <a:xfrm>
              <a:off x="8818684" y="2860533"/>
              <a:ext cx="890124" cy="825387"/>
              <a:chOff x="8818684" y="2860533"/>
              <a:chExt cx="890124" cy="825387"/>
            </a:xfrm>
          </p:grpSpPr>
          <p:sp>
            <p:nvSpPr>
              <p:cNvPr id="8" name="Down Arrow 7"/>
              <p:cNvSpPr/>
              <p:nvPr/>
            </p:nvSpPr>
            <p:spPr>
              <a:xfrm>
                <a:off x="8818684" y="2860533"/>
                <a:ext cx="890124" cy="825387"/>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12" name="TextBox 11"/>
              <p:cNvSpPr txBox="1"/>
              <p:nvPr/>
            </p:nvSpPr>
            <p:spPr>
              <a:xfrm>
                <a:off x="8930592" y="3183809"/>
                <a:ext cx="689658" cy="368268"/>
              </a:xfrm>
              <a:prstGeom prst="rect">
                <a:avLst/>
              </a:prstGeom>
              <a:noFill/>
            </p:spPr>
            <p:txBody>
              <a:bodyPr wrap="square" rtlCol="0">
                <a:spAutoFit/>
              </a:bodyPr>
              <a:lstStyle/>
              <a:p>
                <a:r>
                  <a:rPr lang="en-GB" sz="1050" dirty="0" smtClean="0"/>
                  <a:t>~50yr</a:t>
                </a:r>
                <a:endParaRPr lang="en-GB" sz="1050" dirty="0"/>
              </a:p>
            </p:txBody>
          </p:sp>
        </p:grpSp>
      </p:grpSp>
      <p:sp>
        <p:nvSpPr>
          <p:cNvPr id="5" name="TextBox 4"/>
          <p:cNvSpPr txBox="1"/>
          <p:nvPr/>
        </p:nvSpPr>
        <p:spPr>
          <a:xfrm>
            <a:off x="6549131" y="364141"/>
            <a:ext cx="5405278" cy="1754326"/>
          </a:xfrm>
          <a:prstGeom prst="rect">
            <a:avLst/>
          </a:prstGeom>
          <a:noFill/>
        </p:spPr>
        <p:txBody>
          <a:bodyPr wrap="square" rtlCol="0">
            <a:spAutoFit/>
          </a:bodyPr>
          <a:lstStyle/>
          <a:p>
            <a:r>
              <a:rPr lang="en-GB" dirty="0" smtClean="0"/>
              <a:t>Data Assimilation is a group of statistical techniques that have been keenly developed in weather prediction</a:t>
            </a:r>
          </a:p>
          <a:p>
            <a:endParaRPr lang="en-GB" dirty="0"/>
          </a:p>
          <a:p>
            <a:r>
              <a:rPr lang="en-GB" dirty="0" smtClean="0"/>
              <a:t>They allow for the combination of a prediction (most often from a computer model) and real-world observations, to produce a more accurate model state</a:t>
            </a:r>
            <a:endParaRPr lang="en-GB" dirty="0"/>
          </a:p>
        </p:txBody>
      </p:sp>
      <p:sp>
        <p:nvSpPr>
          <p:cNvPr id="15" name="TextBox 14"/>
          <p:cNvSpPr txBox="1"/>
          <p:nvPr/>
        </p:nvSpPr>
        <p:spPr>
          <a:xfrm>
            <a:off x="6540984" y="4573563"/>
            <a:ext cx="5405278" cy="2031325"/>
          </a:xfrm>
          <a:prstGeom prst="rect">
            <a:avLst/>
          </a:prstGeom>
          <a:noFill/>
        </p:spPr>
        <p:txBody>
          <a:bodyPr wrap="square" rtlCol="0">
            <a:spAutoFit/>
          </a:bodyPr>
          <a:lstStyle/>
          <a:p>
            <a:r>
              <a:rPr lang="en-GB" dirty="0" smtClean="0"/>
              <a:t>These techniques are </a:t>
            </a:r>
            <a:r>
              <a:rPr lang="en-GB" dirty="0" smtClean="0"/>
              <a:t>touted as the reason for the huge improvement in weather prediction over the last ~70 years</a:t>
            </a:r>
          </a:p>
          <a:p>
            <a:endParaRPr lang="en-GB" dirty="0"/>
          </a:p>
          <a:p>
            <a:r>
              <a:rPr lang="en-GB" dirty="0" smtClean="0"/>
              <a:t>For example, an</a:t>
            </a:r>
            <a:r>
              <a:rPr lang="en-GB" dirty="0" smtClean="0"/>
              <a:t> </a:t>
            </a:r>
            <a:r>
              <a:rPr lang="en-GB" dirty="0" smtClean="0"/>
              <a:t>Australian study found that current 5 day forecasts are as accurate as 1 day forecasts were 50 years ago</a:t>
            </a:r>
            <a:endParaRPr lang="en-GB" dirty="0"/>
          </a:p>
        </p:txBody>
      </p:sp>
    </p:spTree>
    <p:extLst>
      <p:ext uri="{BB962C8B-B14F-4D97-AF65-F5344CB8AC3E}">
        <p14:creationId xmlns:p14="http://schemas.microsoft.com/office/powerpoint/2010/main" val="2812412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sp>
        <p:nvSpPr>
          <p:cNvPr id="2" name="TextBox 1"/>
          <p:cNvSpPr txBox="1"/>
          <p:nvPr/>
        </p:nvSpPr>
        <p:spPr>
          <a:xfrm>
            <a:off x="849855" y="418982"/>
            <a:ext cx="4959275" cy="1200329"/>
          </a:xfrm>
          <a:prstGeom prst="rect">
            <a:avLst/>
          </a:prstGeom>
          <a:noFill/>
        </p:spPr>
        <p:txBody>
          <a:bodyPr wrap="square" rtlCol="0">
            <a:spAutoFit/>
          </a:bodyPr>
          <a:lstStyle/>
          <a:p>
            <a:r>
              <a:rPr lang="en-GB" dirty="0" smtClean="0"/>
              <a:t>In data assimilation, a computer model produces a prediction (or forecast, </a:t>
            </a:r>
            <a:r>
              <a:rPr lang="en-GB" dirty="0"/>
              <a:t>blue</a:t>
            </a:r>
            <a:r>
              <a:rPr lang="en-GB" dirty="0" smtClean="0"/>
              <a:t>) of a system.</a:t>
            </a:r>
          </a:p>
          <a:p>
            <a:endParaRPr lang="en-GB" dirty="0"/>
          </a:p>
          <a:p>
            <a:endParaRPr lang="en-GB"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428"/>
          <a:stretch/>
        </p:blipFill>
        <p:spPr>
          <a:xfrm>
            <a:off x="849855" y="1896310"/>
            <a:ext cx="10015369" cy="3053326"/>
          </a:xfrm>
          <a:prstGeom prst="rect">
            <a:avLst/>
          </a:prstGeom>
        </p:spPr>
      </p:pic>
      <p:sp>
        <p:nvSpPr>
          <p:cNvPr id="5" name="TextBox 4"/>
          <p:cNvSpPr txBox="1"/>
          <p:nvPr/>
        </p:nvSpPr>
        <p:spPr>
          <a:xfrm>
            <a:off x="5905949" y="418982"/>
            <a:ext cx="4959275" cy="1477328"/>
          </a:xfrm>
          <a:prstGeom prst="rect">
            <a:avLst/>
          </a:prstGeom>
          <a:noFill/>
        </p:spPr>
        <p:txBody>
          <a:bodyPr wrap="square" rtlCol="0">
            <a:spAutoFit/>
          </a:bodyPr>
          <a:lstStyle/>
          <a:p>
            <a:r>
              <a:rPr lang="en-GB" dirty="0" smtClean="0"/>
              <a:t>Assimilation algorithms then combine the observations</a:t>
            </a:r>
            <a:r>
              <a:rPr lang="en-GB" dirty="0"/>
              <a:t> </a:t>
            </a:r>
            <a:r>
              <a:rPr lang="en-GB" dirty="0" smtClean="0"/>
              <a:t>(analysis, red), with the forecast. The result is a more accurate state, that is closer to the true state than either the forecast or the observations.</a:t>
            </a:r>
            <a:endParaRPr lang="en-GB" dirty="0"/>
          </a:p>
        </p:txBody>
      </p:sp>
      <p:sp>
        <p:nvSpPr>
          <p:cNvPr id="6" name="TextBox 5"/>
          <p:cNvSpPr txBox="1"/>
          <p:nvPr/>
        </p:nvSpPr>
        <p:spPr>
          <a:xfrm>
            <a:off x="849855" y="5292762"/>
            <a:ext cx="10015369" cy="923330"/>
          </a:xfrm>
          <a:prstGeom prst="rect">
            <a:avLst/>
          </a:prstGeom>
          <a:noFill/>
        </p:spPr>
        <p:txBody>
          <a:bodyPr wrap="square" rtlCol="0">
            <a:spAutoFit/>
          </a:bodyPr>
          <a:lstStyle/>
          <a:p>
            <a:r>
              <a:rPr lang="en-GB" dirty="0" smtClean="0"/>
              <a:t>Importantly for our objective, Data Assimilation allows the inclusion of new data in real-time with a model, and does not require the model be retrained or stopped and restarted. This makes it perfect for streaming new observations into an ABM as it runs. </a:t>
            </a:r>
            <a:endParaRPr lang="en-GB" dirty="0"/>
          </a:p>
        </p:txBody>
      </p:sp>
    </p:spTree>
    <p:extLst>
      <p:ext uri="{BB962C8B-B14F-4D97-AF65-F5344CB8AC3E}">
        <p14:creationId xmlns:p14="http://schemas.microsoft.com/office/powerpoint/2010/main" val="398276142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592</TotalTime>
  <Words>1161</Words>
  <Application>Microsoft Office PowerPoint</Application>
  <PresentationFormat>Widescreen</PresentationFormat>
  <Paragraphs>67</Paragraphs>
  <Slides>12</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Luke Archer</dc:creator>
  <cp:lastModifiedBy>Luke Archer</cp:lastModifiedBy>
  <cp:revision>41</cp:revision>
  <dcterms:created xsi:type="dcterms:W3CDTF">2019-02-21T03:55:32Z</dcterms:created>
  <dcterms:modified xsi:type="dcterms:W3CDTF">2019-06-18T14:21:29Z</dcterms:modified>
</cp:coreProperties>
</file>